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1" r:id="rId2"/>
    <p:sldMasterId id="2147483776" r:id="rId3"/>
  </p:sldMasterIdLst>
  <p:notesMasterIdLst>
    <p:notesMasterId r:id="rId24"/>
  </p:notesMasterIdLst>
  <p:sldIdLst>
    <p:sldId id="275" r:id="rId4"/>
    <p:sldId id="308" r:id="rId5"/>
    <p:sldId id="316" r:id="rId6"/>
    <p:sldId id="317" r:id="rId7"/>
    <p:sldId id="311" r:id="rId8"/>
    <p:sldId id="310" r:id="rId9"/>
    <p:sldId id="315" r:id="rId10"/>
    <p:sldId id="313" r:id="rId11"/>
    <p:sldId id="314" r:id="rId12"/>
    <p:sldId id="319" r:id="rId13"/>
    <p:sldId id="321" r:id="rId14"/>
    <p:sldId id="320" r:id="rId15"/>
    <p:sldId id="322" r:id="rId16"/>
    <p:sldId id="323" r:id="rId17"/>
    <p:sldId id="325" r:id="rId18"/>
    <p:sldId id="324" r:id="rId19"/>
    <p:sldId id="326" r:id="rId20"/>
    <p:sldId id="328" r:id="rId21"/>
    <p:sldId id="330" r:id="rId22"/>
    <p:sldId id="32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990033"/>
    <a:srgbClr val="5E0B7F"/>
    <a:srgbClr val="FFCC00"/>
    <a:srgbClr val="CC6600"/>
    <a:srgbClr val="993300"/>
    <a:srgbClr val="ACAF1D"/>
    <a:srgbClr val="0E5E3A"/>
    <a:srgbClr val="339933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85" autoAdjust="0"/>
    <p:restoredTop sz="96897" autoAdjust="0"/>
  </p:normalViewPr>
  <p:slideViewPr>
    <p:cSldViewPr snapToGrid="0">
      <p:cViewPr varScale="1">
        <p:scale>
          <a:sx n="89" d="100"/>
          <a:sy n="89" d="100"/>
        </p:scale>
        <p:origin x="-21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CBDFD-7763-40F5-A3F7-D49E2D3C9666}" type="datetimeFigureOut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1D023-1647-480C-9A57-47983B1158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1D023-1647-480C-9A57-47983B11585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7"/>
          <p:cNvGraphicFramePr>
            <a:graphicFrameLocks noChangeAspect="1"/>
          </p:cNvGraphicFramePr>
          <p:nvPr/>
        </p:nvGraphicFramePr>
        <p:xfrm>
          <a:off x="2819400" y="0"/>
          <a:ext cx="9372600" cy="3276600"/>
        </p:xfrm>
        <a:graphic>
          <a:graphicData uri="http://schemas.openxmlformats.org/presentationml/2006/ole">
            <p:oleObj spid="_x0000_s1040" name="Image" r:id="rId3" imgW="6565079" imgH="4761905" progId="">
              <p:embed/>
            </p:oleObj>
          </a:graphicData>
        </a:graphic>
      </p:graphicFrame>
      <p:sp>
        <p:nvSpPr>
          <p:cNvPr id="5" name="Rectangle 18"/>
          <p:cNvSpPr>
            <a:spLocks noChangeArrowheads="1"/>
          </p:cNvSpPr>
          <p:nvPr/>
        </p:nvSpPr>
        <p:spPr bwMode="gray">
          <a:xfrm>
            <a:off x="0" y="0"/>
            <a:ext cx="2844800" cy="320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gray">
          <a:xfrm>
            <a:off x="0" y="32004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gray">
          <a:xfrm>
            <a:off x="0" y="3352800"/>
            <a:ext cx="2844800" cy="3505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white">
          <a:xfrm>
            <a:off x="609600" y="4572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3048000" y="4114800"/>
            <a:ext cx="8534400" cy="15240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844800" y="3232150"/>
            <a:ext cx="86360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775200" y="6508750"/>
            <a:ext cx="2844800" cy="1524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fld id="{A0FE5714-E74C-49AE-B1C5-A193ACE824F7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737600" y="6477001"/>
            <a:ext cx="2844800" cy="168275"/>
          </a:xfrm>
        </p:spPr>
        <p:txBody>
          <a:bodyPr/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160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FDB39A7E-265D-4BA4-82D6-8350BEDB43A1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9952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152400"/>
            <a:ext cx="2743200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8026400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00A4A901-C312-4AB3-9735-6C29950910D2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8719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076325"/>
            <a:ext cx="10972800" cy="5248275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094B85C2-F321-4227-B3A5-3F782F61CC46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7545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7"/>
          <p:cNvGraphicFramePr>
            <a:graphicFrameLocks noChangeAspect="1"/>
          </p:cNvGraphicFramePr>
          <p:nvPr/>
        </p:nvGraphicFramePr>
        <p:xfrm>
          <a:off x="2819400" y="0"/>
          <a:ext cx="9372600" cy="3276600"/>
        </p:xfrm>
        <a:graphic>
          <a:graphicData uri="http://schemas.openxmlformats.org/presentationml/2006/ole">
            <p:oleObj spid="_x0000_s2064" name="Image" r:id="rId3" imgW="6565079" imgH="4761905" progId="">
              <p:embed/>
            </p:oleObj>
          </a:graphicData>
        </a:graphic>
      </p:graphicFrame>
      <p:sp>
        <p:nvSpPr>
          <p:cNvPr id="5" name="Rectangle 18"/>
          <p:cNvSpPr>
            <a:spLocks noChangeArrowheads="1"/>
          </p:cNvSpPr>
          <p:nvPr/>
        </p:nvSpPr>
        <p:spPr bwMode="gray">
          <a:xfrm>
            <a:off x="0" y="0"/>
            <a:ext cx="2844800" cy="320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gray">
          <a:xfrm>
            <a:off x="0" y="320040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gray">
          <a:xfrm>
            <a:off x="0" y="3352800"/>
            <a:ext cx="2844800" cy="3505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white">
          <a:xfrm>
            <a:off x="609600" y="457200"/>
            <a:ext cx="162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400" b="1" smtClean="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3048000" y="4114800"/>
            <a:ext cx="8534400" cy="1524000"/>
          </a:xfrm>
        </p:spPr>
        <p:txBody>
          <a:bodyPr/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2844800" y="3232150"/>
            <a:ext cx="86360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775200" y="6508750"/>
            <a:ext cx="2844800" cy="1524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83F2955D-8D8F-4F0D-9C1D-80E7BB85FB72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737600" y="6477001"/>
            <a:ext cx="2844800" cy="168275"/>
          </a:xfrm>
        </p:spPr>
        <p:txBody>
          <a:bodyPr/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69FD5F47-293F-4E90-A184-827B881CC7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8848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D2076C61-93E4-4626-8E91-F5BDFB7D5358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52376-BA41-4057-8222-A4E3F47708E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555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A3783344-1DD1-4EB4-AFCB-E1A7AEB7694D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6A611-AACD-4F82-97F7-7A379113F6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5724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076325"/>
            <a:ext cx="53848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076325"/>
            <a:ext cx="53848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B89110BD-EC95-4130-B7BA-375C93E3AF50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7B2C5-0103-4F42-908D-D0F790B39D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878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1581A822-2E4E-475B-BFD7-AD9BB6CCE77E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3489B-E717-4A27-8DE5-E161050E965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427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55CC36B8-9D57-4CD9-AD1C-014C4F1AC17A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E9224-E804-4523-B472-9379B5A84B1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708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C3FF2D3D-036D-4AA1-AD16-25B8A8CC002F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44B66-FEC2-404B-BB9C-E1882067E9D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2123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1286CCA3-291A-4905-925C-8F2B91FA258A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0332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F2F0E026-C120-4C17-A36B-F1072710F04E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A9824-C0BF-4853-9E7F-6FFD63DABD7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1450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F3BAE608-D376-4875-9A9B-BDE3A022573A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65D12-12DC-4451-B9CE-E438FB3A7FE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8248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3D6E9B36-69CE-44DA-B3F6-6ED45233BB6D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27677-132C-47D1-BF52-FAD8DC3F750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3808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152400"/>
            <a:ext cx="2743200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8026400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D0CAE419-F495-41B3-8998-7233D6C9BCAF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DC8452-8598-4768-B38E-B4C46B24AD7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568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076325"/>
            <a:ext cx="10972800" cy="5248275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20C5F943-CFF9-4508-BFBD-2E49C8507C07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8F80D-75C8-4020-91A9-129CA7C0A15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2245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84DDCF2-7366-4FCE-9931-34356BFA1CB0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671811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CF67A-EF82-4515-AA8C-44659142E776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7517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0F7-74A6-4BDE-8744-C8FDB416E9C6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34839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F43A2-7CC6-4D16-9C68-09E6DA270F28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0000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5977D-ABCD-43FD-8F42-EF09B04B383D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5737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28959BCA-404D-4C8F-A7A0-2072F570F45C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1300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2A624-DC28-49CE-8F94-98A99E1C99CD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7382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D778D-71CD-45FC-812B-3A9136F782ED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8277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B8F6A-8A38-4077-B310-EC4AF9ACF668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07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A32F4-2D84-4E95-BD06-317F4D1FBA09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2689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66846-D271-413A-9DD7-F6843A8F88F5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8470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BDC26-5699-48EA-8020-065F4543FFE8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1936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B358-9BF3-44A4-9E26-28E721BB0F23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2065014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0115-EE6B-46F8-B08A-A8339176A5EB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4175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B875-93F3-4669-A948-50A164E7926E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1857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EBEBB-8F72-4ED6-9078-DAE3898718FB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3343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076325"/>
            <a:ext cx="53848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076325"/>
            <a:ext cx="53848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43CF1AAD-F9FD-4ABF-98B5-18102666B741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8016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4DDA8-BC92-426D-9366-1E2397EF3685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5242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C0D4-36D3-4306-B4D7-947AD42D2090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8582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A7D4CE7D-8A87-452E-8DFA-A06ED367A209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653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96676003-8B35-49BF-A9BC-E4A8BC7AC268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3335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67726695-2D1F-419A-8CF9-7176B877F7DE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836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CB74F4E3-229E-44D8-82C4-AD6963B8216F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5143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fld id="{4D59889C-47EC-4089-8F96-ED41A249BB25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9167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5"/>
          <p:cNvSpPr>
            <a:spLocks noChangeArrowheads="1"/>
          </p:cNvSpPr>
          <p:nvPr/>
        </p:nvSpPr>
        <p:spPr bwMode="gray">
          <a:xfrm>
            <a:off x="0" y="1"/>
            <a:ext cx="12192000" cy="7667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27" name="Rectangle 17"/>
          <p:cNvSpPr>
            <a:spLocks noChangeArrowheads="1"/>
          </p:cNvSpPr>
          <p:nvPr/>
        </p:nvSpPr>
        <p:spPr bwMode="gray">
          <a:xfrm>
            <a:off x="0" y="6562725"/>
            <a:ext cx="12192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28" name="AutoShape 18"/>
          <p:cNvSpPr>
            <a:spLocks noChangeArrowheads="1"/>
          </p:cNvSpPr>
          <p:nvPr/>
        </p:nvSpPr>
        <p:spPr bwMode="gray">
          <a:xfrm>
            <a:off x="177800" y="6380163"/>
            <a:ext cx="4064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508000" y="6567488"/>
            <a:ext cx="32512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fld id="{87869312-3642-49A2-ADC2-857B0503B42A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8534400" y="6551613"/>
            <a:ext cx="31496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4876800" y="6551613"/>
            <a:ext cx="2844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32" name="Text Box 13"/>
          <p:cNvSpPr txBox="1">
            <a:spLocks noChangeArrowheads="1"/>
          </p:cNvSpPr>
          <p:nvPr/>
        </p:nvSpPr>
        <p:spPr bwMode="white">
          <a:xfrm>
            <a:off x="10871200" y="261938"/>
            <a:ext cx="132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000" b="1" smtClean="0">
                <a:solidFill>
                  <a:srgbClr val="000000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1033" name="AutoShape 14"/>
          <p:cNvSpPr>
            <a:spLocks noChangeArrowheads="1"/>
          </p:cNvSpPr>
          <p:nvPr/>
        </p:nvSpPr>
        <p:spPr bwMode="auto">
          <a:xfrm rot="5400000">
            <a:off x="11323110" y="-340254"/>
            <a:ext cx="273050" cy="1147233"/>
          </a:xfrm>
          <a:prstGeom prst="moon">
            <a:avLst>
              <a:gd name="adj" fmla="val 21208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034" name="Picture 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1"/>
            <a:ext cx="18288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09600" y="152401"/>
            <a:ext cx="10972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gray">
          <a:xfrm>
            <a:off x="10363200" y="762000"/>
            <a:ext cx="1828800" cy="48006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10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76325"/>
            <a:ext cx="109728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71952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5"/>
          <p:cNvSpPr>
            <a:spLocks noChangeArrowheads="1"/>
          </p:cNvSpPr>
          <p:nvPr/>
        </p:nvSpPr>
        <p:spPr bwMode="gray">
          <a:xfrm>
            <a:off x="0" y="1"/>
            <a:ext cx="12192000" cy="7667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51" name="Rectangle 17"/>
          <p:cNvSpPr>
            <a:spLocks noChangeArrowheads="1"/>
          </p:cNvSpPr>
          <p:nvPr/>
        </p:nvSpPr>
        <p:spPr bwMode="gray">
          <a:xfrm>
            <a:off x="0" y="6562725"/>
            <a:ext cx="12192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52" name="AutoShape 18"/>
          <p:cNvSpPr>
            <a:spLocks noChangeArrowheads="1"/>
          </p:cNvSpPr>
          <p:nvPr/>
        </p:nvSpPr>
        <p:spPr bwMode="gray">
          <a:xfrm>
            <a:off x="177800" y="6380163"/>
            <a:ext cx="406400" cy="334962"/>
          </a:xfrm>
          <a:prstGeom prst="diamond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508000" y="6567488"/>
            <a:ext cx="32512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74A6BA-FFF0-44B0-9AB1-58A5023C904E}" type="datetime1">
              <a:rPr lang="ru-RU" smtClean="0"/>
              <a:pPr>
                <a:defRPr/>
              </a:pPr>
              <a:t>23.10.2019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8534400" y="6551613"/>
            <a:ext cx="31496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4876800" y="6551613"/>
            <a:ext cx="2844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Verdana" panose="020B0604030504040204" pitchFamily="34" charset="0"/>
              </a:defRPr>
            </a:lvl1pPr>
          </a:lstStyle>
          <a:p>
            <a:fld id="{11DBE9FC-6327-456A-9798-7161C403F478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056" name="Text Box 13"/>
          <p:cNvSpPr txBox="1">
            <a:spLocks noChangeArrowheads="1"/>
          </p:cNvSpPr>
          <p:nvPr/>
        </p:nvSpPr>
        <p:spPr bwMode="white">
          <a:xfrm>
            <a:off x="10871200" y="261938"/>
            <a:ext cx="132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000" b="1" smtClean="0">
                <a:solidFill>
                  <a:srgbClr val="000000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2057" name="AutoShape 14"/>
          <p:cNvSpPr>
            <a:spLocks noChangeArrowheads="1"/>
          </p:cNvSpPr>
          <p:nvPr/>
        </p:nvSpPr>
        <p:spPr bwMode="auto">
          <a:xfrm rot="5400000">
            <a:off x="11323110" y="-340254"/>
            <a:ext cx="273050" cy="1147233"/>
          </a:xfrm>
          <a:prstGeom prst="moon">
            <a:avLst>
              <a:gd name="adj" fmla="val 21208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sz="18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2058" name="Picture 1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1"/>
            <a:ext cx="18288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09600" y="152401"/>
            <a:ext cx="109728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gray">
          <a:xfrm>
            <a:off x="10363200" y="762000"/>
            <a:ext cx="1828800" cy="48006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bg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rgbClr val="000000"/>
              </a:solidFill>
              <a:latin typeface="Verdana"/>
              <a:cs typeface="+mn-cs"/>
            </a:endParaRPr>
          </a:p>
        </p:txBody>
      </p:sp>
      <p:sp>
        <p:nvSpPr>
          <p:cNvPr id="20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76325"/>
            <a:ext cx="109728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943419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2D60A9AC-AE62-40D6-9C2D-7EF3EF7558C9}" type="datetime1">
              <a:rPr lang="ru-RU" smtClean="0"/>
              <a:pPr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F3F62BE-CA9A-4DE5-8E05-1F588DF57B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734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zwalls.ru/pic/201412/1920x1080/zwalls.ru-47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392" name="Picture 8" descr="http://www.designscene.net/wp-content/uploads/2010/11/Elsa-Hosk-by-Alix-Malka-for-Elle-Serbia-December-201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03200" y="3067578"/>
            <a:ext cx="2734734" cy="3586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94" name="Picture 10" descr="http://trendy.wmj.ru/uploads/images/00/54/43/2013/11/04/a0a21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722909" y="202670"/>
            <a:ext cx="2062955" cy="2743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96" name="Picture 12" descr="http://teachers.sduhsd.net/hvermilyea/images/magazine_driv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63976" y="366712"/>
            <a:ext cx="5491692" cy="2352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05690" y="189540"/>
            <a:ext cx="4759809" cy="1206997"/>
          </a:xfrm>
          <a:prstGeom prst="rect">
            <a:avLst/>
          </a:prstGeom>
          <a:gradFill flip="none" rotWithShape="1">
            <a:gsLst>
              <a:gs pos="0">
                <a:srgbClr val="FFCC00">
                  <a:shade val="30000"/>
                  <a:satMod val="115000"/>
                </a:srgbClr>
              </a:gs>
              <a:gs pos="50000">
                <a:srgbClr val="FFCC00">
                  <a:shade val="67500"/>
                  <a:satMod val="115000"/>
                </a:srgbClr>
              </a:gs>
              <a:gs pos="100000">
                <a:srgbClr val="FFCC00">
                  <a:shade val="100000"/>
                  <a:satMod val="115000"/>
                </a:srgbClr>
              </a:gs>
            </a:gsLst>
            <a:lin ang="0" scaled="1"/>
            <a:tileRect/>
          </a:gradFill>
          <a:ln w="9525" cmpd="dbl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«Детский сад присмотра и оздоровления № 31 «Ромашка» города Рубцовска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400" name="Picture 16" descr="http://juddtrump.com/food-articles-in-magazines-711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9287481" y="3438456"/>
            <a:ext cx="2386115" cy="1590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2269066" y="2667001"/>
            <a:ext cx="8949267" cy="1380066"/>
          </a:xfrm>
          <a:solidFill>
            <a:srgbClr val="002060"/>
          </a:solidFill>
          <a:ln w="3175">
            <a:solidFill>
              <a:schemeClr val="tx1"/>
            </a:solidFill>
            <a:prstDash val="dash"/>
          </a:ln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Проект: «Организация Сюжетно-Ролевая Игра «Дом моды»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80867" y="4758267"/>
            <a:ext cx="4157132" cy="1518918"/>
          </a:xfrm>
          <a:prstGeom prst="rect">
            <a:avLst/>
          </a:prstGeom>
          <a:gradFill flip="none" rotWithShape="1">
            <a:gsLst>
              <a:gs pos="0">
                <a:srgbClr val="DE8604">
                  <a:shade val="30000"/>
                  <a:satMod val="115000"/>
                </a:srgbClr>
              </a:gs>
              <a:gs pos="50000">
                <a:srgbClr val="DE8604">
                  <a:shade val="67500"/>
                  <a:satMod val="115000"/>
                </a:srgbClr>
              </a:gs>
              <a:gs pos="100000">
                <a:srgbClr val="DE860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  <a:r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 подготовительной группы</a:t>
            </a:r>
          </a:p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Скирдина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8" name="Picture 14" descr="http://mywishlist.ru/pic/i/wish/orig/008/403/868.jpe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214432" y="4136496"/>
            <a:ext cx="3026810" cy="215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553200" y="4072227"/>
            <a:ext cx="4684486" cy="400110"/>
          </a:xfrm>
          <a:prstGeom prst="rect">
            <a:avLst/>
          </a:prstGeom>
          <a:gradFill flip="none" rotWithShape="1">
            <a:gsLst>
              <a:gs pos="0">
                <a:srgbClr val="800080">
                  <a:shade val="30000"/>
                  <a:satMod val="115000"/>
                </a:srgbClr>
              </a:gs>
              <a:gs pos="50000">
                <a:srgbClr val="800080">
                  <a:shade val="67500"/>
                  <a:satMod val="115000"/>
                </a:srgbClr>
              </a:gs>
              <a:gs pos="100000">
                <a:srgbClr val="80008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1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подготовительной к школе группе</a:t>
            </a:r>
            <a:endParaRPr lang="ru-RU" dirty="0" smtClean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0983835" y="6124612"/>
            <a:ext cx="921350" cy="436945"/>
          </a:xfrm>
          <a:gradFill flip="none" rotWithShape="1">
            <a:gsLst>
              <a:gs pos="0">
                <a:srgbClr val="C04E08">
                  <a:shade val="30000"/>
                  <a:satMod val="115000"/>
                </a:srgbClr>
              </a:gs>
              <a:gs pos="50000">
                <a:srgbClr val="C04E08">
                  <a:shade val="67500"/>
                  <a:satMod val="115000"/>
                </a:srgbClr>
              </a:gs>
              <a:gs pos="100000">
                <a:srgbClr val="C04E08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82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imgview.info/download/20150514/colors-backgrounds-160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4585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403973"/>
            <a:ext cx="12192000" cy="981074"/>
          </a:xfrm>
          <a:prstGeom prst="roundRect">
            <a:avLst/>
          </a:prstGeom>
          <a:gradFill flip="none" rotWithShape="1">
            <a:gsLst>
              <a:gs pos="0">
                <a:srgbClr val="C04E08">
                  <a:shade val="30000"/>
                  <a:satMod val="115000"/>
                </a:srgbClr>
              </a:gs>
              <a:gs pos="50000">
                <a:srgbClr val="C04E08">
                  <a:shade val="67500"/>
                  <a:satMod val="115000"/>
                </a:srgbClr>
              </a:gs>
              <a:gs pos="100000">
                <a:srgbClr val="C04E0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8"/>
            <a:r>
              <a:rPr lang="ru-RU" sz="4800" dirty="0" smtClean="0">
                <a:solidFill>
                  <a:schemeClr val="tx1"/>
                </a:solidFill>
              </a:rPr>
              <a:t>Предварительная работа</a:t>
            </a:r>
            <a:endParaRPr lang="ru-RU" sz="4800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5118" y="1277471"/>
            <a:ext cx="6925235" cy="484094"/>
          </a:xfrm>
          <a:prstGeom prst="rect">
            <a:avLst/>
          </a:prstGeom>
          <a:gradFill flip="none" rotWithShape="1">
            <a:gsLst>
              <a:gs pos="0">
                <a:srgbClr val="800080">
                  <a:shade val="30000"/>
                  <a:satMod val="115000"/>
                </a:srgbClr>
              </a:gs>
              <a:gs pos="50000">
                <a:srgbClr val="800080">
                  <a:shade val="67500"/>
                  <a:satMod val="115000"/>
                </a:srgbClr>
              </a:gs>
              <a:gs pos="100000">
                <a:srgbClr val="80008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Ознакомление с профессией модельера, закройщика и швеи</a:t>
            </a:r>
            <a:endParaRPr lang="ru-RU" dirty="0"/>
          </a:p>
        </p:txBody>
      </p:sp>
      <p:pic>
        <p:nvPicPr>
          <p:cNvPr id="13" name="Рисунок 12" descr="C:\Users\User\Desktop\Новая папка\DSC06269 (2)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1869" y="2083930"/>
            <a:ext cx="5696883" cy="4289975"/>
          </a:xfrm>
          <a:prstGeom prst="rect">
            <a:avLst/>
          </a:prstGeom>
          <a:noFill/>
          <a:ln w="57150">
            <a:solidFill>
              <a:srgbClr val="A62A8B"/>
            </a:solidFill>
            <a:miter lim="800000"/>
            <a:headEnd/>
            <a:tailEnd/>
          </a:ln>
        </p:spPr>
      </p:pic>
      <p:pic>
        <p:nvPicPr>
          <p:cNvPr id="14" name="Рисунок 13" descr="C:\Users\User\Desktop\Новая папка\DSC06268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60460" y="2058874"/>
            <a:ext cx="5483752" cy="4288138"/>
          </a:xfrm>
          <a:prstGeom prst="rect">
            <a:avLst/>
          </a:prstGeom>
          <a:noFill/>
          <a:ln w="57150">
            <a:solidFill>
              <a:srgbClr val="A62A8B"/>
            </a:solidFill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07039" y="6104036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10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http://rodili.ru/files/article_image/barh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69634" name="Picture 2" descr="http://www.mindblowingpicture.com/download.php?res=abstraction%2FWPA2ANT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541493" y="201704"/>
            <a:ext cx="6979025" cy="591671"/>
          </a:xfrm>
          <a:prstGeom prst="rect">
            <a:avLst/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800080"/>
              </a:gs>
              <a:gs pos="100000">
                <a:srgbClr val="FF0062"/>
              </a:gs>
            </a:gsLst>
            <a:lin ang="3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Знакомство с видами тканей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07039" y="6104036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11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C:\Users\User\Desktop\Новая папка\DSC06217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274831" y="930722"/>
            <a:ext cx="4540651" cy="3600937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7" name="Рисунок 6" descr="C:\Users\User\Desktop\Новая папка\DSC06205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36175" y="924723"/>
            <a:ext cx="3420595" cy="4709594"/>
          </a:xfrm>
          <a:prstGeom prst="rect">
            <a:avLst/>
          </a:prstGeom>
          <a:noFill/>
          <a:ln w="38100">
            <a:solidFill>
              <a:srgbClr val="800080"/>
            </a:solidFill>
            <a:miter lim="800000"/>
            <a:headEnd/>
            <a:tailEnd/>
          </a:ln>
        </p:spPr>
      </p:pic>
      <p:pic>
        <p:nvPicPr>
          <p:cNvPr id="8" name="Рисунок 7" descr="C:\Users\User\Desktop\Новая папка\DSC06218.JPG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913093" y="3378674"/>
            <a:ext cx="4096123" cy="322383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imgview.info/download/20150514/colors-backgrounds-160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74585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299446" y="282387"/>
            <a:ext cx="8269942" cy="927847"/>
          </a:xfrm>
          <a:prstGeom prst="rect">
            <a:avLst/>
          </a:prstGeom>
          <a:gradFill flip="none" rotWithShape="1">
            <a:gsLst>
              <a:gs pos="0">
                <a:srgbClr val="800080">
                  <a:shade val="30000"/>
                  <a:satMod val="115000"/>
                </a:srgbClr>
              </a:gs>
              <a:gs pos="50000">
                <a:srgbClr val="800080">
                  <a:shade val="67500"/>
                  <a:satMod val="115000"/>
                </a:srgbClr>
              </a:gs>
              <a:gs pos="100000">
                <a:srgbClr val="80008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Изготовление моделей одежды из бумаги</a:t>
            </a:r>
            <a:endParaRPr lang="ru-RU" sz="3200" dirty="0"/>
          </a:p>
        </p:txBody>
      </p:sp>
      <p:pic>
        <p:nvPicPr>
          <p:cNvPr id="8" name="Рисунок 7" descr="C:\Users\User\Desktop\Новая папка\DSC06211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3092" y="1384811"/>
            <a:ext cx="3459307" cy="4835880"/>
          </a:xfrm>
          <a:prstGeom prst="snip2Diag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9" name="Рисунок 8" descr="C:\Users\User\Desktop\Новая папка\DSC06214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315757" y="1637144"/>
            <a:ext cx="3457575" cy="4608948"/>
          </a:xfrm>
          <a:prstGeom prst="snip2DiagRect">
            <a:avLst/>
          </a:prstGeom>
          <a:solidFill>
            <a:srgbClr val="FF0066"/>
          </a:solidFill>
          <a:ln w="5715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0" name="Рисунок 9" descr="C:\Users\User\Desktop\Новая папка\DSC06215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394920" y="1900381"/>
            <a:ext cx="3457575" cy="4608948"/>
          </a:xfrm>
          <a:prstGeom prst="rect">
            <a:avLst/>
          </a:prstGeom>
          <a:noFill/>
          <a:ln w="57150">
            <a:solidFill>
              <a:srgbClr val="800080"/>
            </a:solidFill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07039" y="6359530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12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mindblowingpicture.com/download.php?res=abstraction%2FWPA2ANT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rgbClr val="17B5B5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541493" y="201704"/>
            <a:ext cx="6979025" cy="591671"/>
          </a:xfrm>
          <a:prstGeom prst="rect">
            <a:avLst/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800080"/>
              </a:gs>
              <a:gs pos="100000">
                <a:srgbClr val="FF0062"/>
              </a:gs>
            </a:gsLst>
            <a:lin ang="3000000" scaled="0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Моделирование одежды</a:t>
            </a:r>
            <a:endParaRPr lang="ru-RU" sz="3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07039" y="6104036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13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 descr="C:\Users\User\Desktop\Новая папка\DSC06264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0662" y="941539"/>
            <a:ext cx="3490015" cy="4652191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0" name="Рисунок 9" descr="C:\Users\User\Desktop\Новая папка\DSC06261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312962">
            <a:off x="7949710" y="1683735"/>
            <a:ext cx="4179569" cy="3309324"/>
          </a:xfrm>
          <a:prstGeom prst="snip2Diag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1" name="Рисунок 10" descr="C:\Users\User\Desktop\Новая папка\DSC06265 (1)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954123" y="1449350"/>
            <a:ext cx="3100667" cy="2221697"/>
          </a:xfrm>
          <a:prstGeom prst="rect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</p:spPr>
      </p:pic>
      <p:pic>
        <p:nvPicPr>
          <p:cNvPr id="13" name="Рисунок 12" descr="C:\Users\User\Desktop\Новая папка\DSC06285.JPG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314048" y="3809512"/>
            <a:ext cx="4175964" cy="2887122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 descr="http://www.flywall.ru/image/vector/devushka-na-yarko-rozovom-f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935932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74275" y="6106958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18931" y="207818"/>
            <a:ext cx="8162365" cy="872837"/>
          </a:xfrm>
          <a:prstGeom prst="rect">
            <a:avLst/>
          </a:prstGeom>
          <a:gradFill flip="none" rotWithShape="1">
            <a:gsLst>
              <a:gs pos="0">
                <a:srgbClr val="5E0B7F">
                  <a:shade val="30000"/>
                  <a:satMod val="115000"/>
                </a:srgbClr>
              </a:gs>
              <a:gs pos="50000">
                <a:srgbClr val="5E0B7F">
                  <a:shade val="67500"/>
                  <a:satMod val="115000"/>
                </a:srgbClr>
              </a:gs>
              <a:gs pos="100000">
                <a:srgbClr val="5E0B7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Изготовление журнала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20691" y="983673"/>
            <a:ext cx="5070763" cy="44334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 моделями одежды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 descr="C:\Users\User\Desktop\Новая папка\DSC06295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3232" y="1194905"/>
            <a:ext cx="4968587" cy="3723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User\Desktop\Новая папка\DSC06296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44436" y="4436869"/>
            <a:ext cx="2757053" cy="2241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Users\User\Desktop\Новая папка\DSC06289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82836" y="3301181"/>
            <a:ext cx="3370105" cy="2877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http://images.forwallpaper.com/files/images/4/4e59/4e5963d2/658865/backgrounds-fashion-magazines-models-girls-background-powerpoint-ggreen-girl-the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192001" cy="6900022"/>
          </a:xfrm>
          <a:prstGeom prst="rect">
            <a:avLst/>
          </a:prstGeom>
          <a:solidFill>
            <a:srgbClr val="339933"/>
          </a:solidFill>
          <a:ln w="38100">
            <a:solidFill>
              <a:srgbClr val="CC6600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74274" y="6080063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09283"/>
            <a:ext cx="9130553" cy="806823"/>
          </a:xfrm>
          <a:prstGeom prst="rect">
            <a:avLst/>
          </a:prstGeom>
          <a:solidFill>
            <a:srgbClr val="92D050"/>
          </a:solidFill>
          <a:ln>
            <a:solidFill>
              <a:srgbClr val="ACAF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Придумали модели из платков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C:\Users\User\Desktop\Новая папка\DSC06309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3813" y="1247775"/>
            <a:ext cx="3272656" cy="4362450"/>
          </a:xfrm>
          <a:prstGeom prst="rect">
            <a:avLst/>
          </a:prstGeom>
          <a:noFill/>
          <a:ln w="28575">
            <a:solidFill>
              <a:srgbClr val="ACAF1D"/>
            </a:solidFill>
            <a:miter lim="800000"/>
            <a:headEnd/>
            <a:tailEnd/>
          </a:ln>
        </p:spPr>
      </p:pic>
      <p:pic>
        <p:nvPicPr>
          <p:cNvPr id="9" name="Рисунок 8" descr="C:\Users\User\Downloads\DSC06306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00158" y="3228973"/>
            <a:ext cx="2464465" cy="3386979"/>
          </a:xfrm>
          <a:prstGeom prst="rect">
            <a:avLst/>
          </a:prstGeom>
          <a:noFill/>
          <a:ln w="9525">
            <a:solidFill>
              <a:srgbClr val="CC6600"/>
            </a:solidFill>
            <a:prstDash val="dashDot"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sloufer.ru/o/3/devushka_na_sirenevom_fone_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114614" y="6053170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20931" y="214328"/>
            <a:ext cx="11271069" cy="734906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Изготовление деталей одежды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51611" y="862148"/>
            <a:ext cx="8516983" cy="37446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 выкройки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C:\Users\User\Desktop\Новая папка\DSC06303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490" y="1484684"/>
            <a:ext cx="3609415" cy="28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User\Desktop\Новая папка\DSC06304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01354" y="3594360"/>
            <a:ext cx="2625071" cy="222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40" name="Picture 40" descr="http://www.oprezi.ru/fl/image.raw?view=image&amp;type=img&amp;id=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0"/>
            <a:ext cx="5715000" cy="6858000"/>
          </a:xfrm>
          <a:prstGeom prst="rect">
            <a:avLst/>
          </a:prstGeom>
          <a:noFill/>
        </p:spPr>
      </p:pic>
      <p:pic>
        <p:nvPicPr>
          <p:cNvPr id="76838" name="Picture 38" descr="http://www.oprezi.ru/fl/image.raw?view=image&amp;type=img&amp;id=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5152" y="-228600"/>
            <a:ext cx="9224682" cy="7342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101168" y="6093510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6826" name="AutoShape 26" descr="http://ru.stockfresh.com/thumbs/nicemonkey/492830_%D1%87%D0%B5%D1%80%D0%BD%D0%B8%D0%BB%D0%B0-%D1%80%D0%B0%D0%B4%D1%83%D0%B3%D0%B0-%D0%B1%D0%B5%D0%BB%D1%8B%D0%B9-%D0%B0%D0%BD%D0%BD%D0%BE%D1%82%D0%B0%D1%86%D0%B8%D1%8F-%D1%84%D0%BE%D0%BD-%D0%B3%D1%80%D1%83%D0%BF%D0%BF%D1%8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6828" name="AutoShape 28" descr="http://ru.stockfresh.com/thumbs/nicemonkey/492830_%D1%87%D0%B5%D1%80%D0%BD%D0%B8%D0%BB%D0%B0-%D1%80%D0%B0%D0%B4%D1%83%D0%B3%D0%B0-%D0%B1%D0%B5%D0%BB%D1%8B%D0%B9-%D0%B0%D0%BD%D0%BD%D0%BE%D1%82%D0%B0%D1%86%D0%B8%D1%8F-%D1%84%D0%BE%D0%BD-%D0%B3%D1%80%D1%83%D0%BF%D0%BF%D1%8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Рисунок 25" descr="C:\Users\User\Desktop\Новая папка\IMG-20170125-WA0009.jpg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6033" y="1362705"/>
            <a:ext cx="5520673" cy="40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Users\User\Desktop\Новая папка\IMG-20170125-WA0073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18610" y="1443388"/>
            <a:ext cx="5386201" cy="394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Заголовок 1"/>
          <p:cNvSpPr>
            <a:spLocks noGrp="1"/>
          </p:cNvSpPr>
          <p:nvPr>
            <p:ph type="title"/>
          </p:nvPr>
        </p:nvSpPr>
        <p:spPr>
          <a:xfrm>
            <a:off x="363072" y="188259"/>
            <a:ext cx="11577916" cy="874059"/>
          </a:xfrm>
          <a:gradFill flip="none" rotWithShape="1">
            <a:gsLst>
              <a:gs pos="3000">
                <a:srgbClr val="FFCC00"/>
              </a:gs>
              <a:gs pos="57000">
                <a:srgbClr val="FF3300">
                  <a:alpha val="99000"/>
                </a:srgbClr>
              </a:gs>
              <a:gs pos="100000">
                <a:schemeClr val="bg2">
                  <a:lumMod val="50000"/>
                </a:schemeClr>
              </a:gs>
              <a:gs pos="78000">
                <a:srgbClr val="993300"/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FF00"/>
            </a:solidFill>
            <a:prstDash val="sysDash"/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Экскурсия в магазин «Ваше Величество»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6" name="Picture 22" descr="http://oldtimewallpapers.com/wallpapers/201303/f535b8ef1949b6f7f6bb564d1265426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644069" cy="7112289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20486" y="6039722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20931" y="214328"/>
            <a:ext cx="11271069" cy="734906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Сюжетно-ролевая игра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51611" y="862148"/>
            <a:ext cx="8516983" cy="44221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«Дом МОДЫ»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https://i.mycdn.me/image?id=855957840384&amp;t=0&amp;plc=WEB&amp;tkn=*_w7co0DK76zXj8oZ5sATwEIGwZA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48718" y="3836963"/>
            <a:ext cx="3875648" cy="2819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990033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https://i.mycdn.me/image?id=855957842688&amp;t=0&amp;plc=WEB&amp;tkn=*2eVBPPjroCRn9kjhMUjbNb7NH0I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675962" y="2734304"/>
            <a:ext cx="3741177" cy="2577283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11" name="Рисунок 10" descr="https://i.mycdn.me/image?id=855957886976&amp;t=3&amp;plc=WEB&amp;tkn=*z01IvPzmxwbXy4NhDhkPemCBZJ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259" y="1497176"/>
            <a:ext cx="3765176" cy="3047930"/>
          </a:xfrm>
          <a:prstGeom prst="rect">
            <a:avLst/>
          </a:prstGeom>
          <a:noFill/>
          <a:ln w="38100">
            <a:solidFill>
              <a:srgbClr val="990033"/>
            </a:solidFill>
            <a:miter lim="800000"/>
            <a:headEnd/>
            <a:tailEnd/>
          </a:ln>
        </p:spPr>
      </p:pic>
      <p:pic>
        <p:nvPicPr>
          <p:cNvPr id="14" name="Рисунок 13" descr="https://i.mycdn.me/image?id=855957887488&amp;t=0&amp;plc=WEB&amp;tkn=*lEIFwFyhusXdD0VvixmvLLUymYc"/>
          <p:cNvPicPr/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99245" y="3957989"/>
            <a:ext cx="3429000" cy="2550388"/>
          </a:xfrm>
          <a:prstGeom prst="rect">
            <a:avLst/>
          </a:prstGeom>
          <a:noFill/>
          <a:ln w="38100">
            <a:solidFill>
              <a:srgbClr val="5E0B7F"/>
            </a:solidFill>
            <a:miter lim="800000"/>
            <a:headEnd/>
            <a:tailEnd/>
          </a:ln>
        </p:spPr>
      </p:pic>
      <p:pic>
        <p:nvPicPr>
          <p:cNvPr id="21" name="Рисунок 20" descr="https://i.mycdn.me/image?id=855957838336&amp;t=0&amp;plc=WEB&amp;tkn=*1lB_-9kkdhvBS3KsCufnt-7WRbk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360461" y="1779564"/>
            <a:ext cx="3405000" cy="2778988"/>
          </a:xfrm>
          <a:prstGeom prst="rect">
            <a:avLst/>
          </a:prstGeom>
          <a:noFill/>
          <a:ln w="38100">
            <a:solidFill>
              <a:srgbClr val="5E0B7F"/>
            </a:solidFill>
            <a:miter lim="800000"/>
            <a:headEnd/>
            <a:tailEnd/>
          </a:ln>
        </p:spPr>
      </p:pic>
      <p:pic>
        <p:nvPicPr>
          <p:cNvPr id="12" name="Рисунок 11" descr="https://i.mycdn.me/image?id=855957890816&amp;t=3&amp;plc=WEB&amp;tkn=*lVfThXP4OrxU5msOuIqW4jstLWk"/>
          <p:cNvPicPr/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511989" y="1456836"/>
            <a:ext cx="3370729" cy="2725200"/>
          </a:xfrm>
          <a:prstGeom prst="rect">
            <a:avLst/>
          </a:prstGeom>
          <a:noFill/>
          <a:ln w="38100">
            <a:solidFill>
              <a:srgbClr val="99003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6" name="Picture 8" descr="https://www.walldevil.com/wallpapers/a71/trippy-desktop-colors-high-abstract-wallpaper-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07038" y="6120405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rgbClr val="002060"/>
            </a:solidFill>
          </a:ln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19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https://i.mycdn.me/image?id=855957893376&amp;t=3&amp;plc=WEB&amp;tkn=*PmZLnyTPJv_ekAz8A0a-DDimGjU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35" y="1241682"/>
            <a:ext cx="5493778" cy="4029566"/>
          </a:xfrm>
          <a:prstGeom prst="rect">
            <a:avLst/>
          </a:prstGeom>
          <a:noFill/>
          <a:ln w="28575">
            <a:solidFill>
              <a:srgbClr val="FF3300"/>
            </a:solidFill>
            <a:prstDash val="sysDash"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45655" y="188259"/>
            <a:ext cx="11577916" cy="874059"/>
          </a:xfrm>
          <a:prstGeom prst="rect">
            <a:avLst/>
          </a:prstGeom>
          <a:gradFill flip="none" rotWithShape="1">
            <a:gsLst>
              <a:gs pos="3000">
                <a:srgbClr val="FF3300"/>
              </a:gs>
              <a:gs pos="38000">
                <a:srgbClr val="FFCC00"/>
              </a:gs>
              <a:gs pos="100000">
                <a:schemeClr val="tx1">
                  <a:lumMod val="85000"/>
                  <a:lumOff val="15000"/>
                </a:schemeClr>
              </a:gs>
              <a:gs pos="78000">
                <a:srgbClr val="993300"/>
              </a:gs>
              <a:gs pos="100000">
                <a:srgbClr val="CC6600"/>
              </a:gs>
            </a:gsLst>
            <a:path path="circle">
              <a:fillToRect l="100000" t="100000"/>
            </a:path>
            <a:tileRect r="-100000" b="-100000"/>
          </a:gradFill>
          <a:ln w="28575">
            <a:solidFill>
              <a:schemeClr val="tx1">
                <a:lumMod val="95000"/>
                <a:lumOff val="5000"/>
              </a:schemeClr>
            </a:solidFill>
            <a:prstDash val="sysDash"/>
          </a:ln>
          <a:effectLst>
            <a:outerShdw blurRad="139700" dist="50800" dir="17940000" sx="106000" sy="106000" algn="ctr" rotWithShape="0">
              <a:srgbClr val="000000">
                <a:alpha val="43137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cap="all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Показ моделей </a:t>
            </a:r>
            <a:endParaRPr kumimoji="0" lang="ru-RU" sz="5400" b="0" i="0" u="none" strike="noStrike" kern="1200" cap="all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https://i.mycdn.me/image?id=855957915136&amp;t=0&amp;plc=WEB&amp;tkn=*wgvdgM2MPUge6I33lJC_XvDsI4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8071" y="1685436"/>
            <a:ext cx="5543083" cy="4258164"/>
          </a:xfrm>
          <a:prstGeom prst="rect">
            <a:avLst/>
          </a:prstGeom>
          <a:noFill/>
          <a:ln w="28575">
            <a:solidFill>
              <a:srgbClr val="002060"/>
            </a:solidFill>
            <a:prstDash val="lgDash"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de.wallpaperswiki.org/wallpapers/2012/11/Wallpaper-Bright-Lights-Wheels-Purple-900x1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906986"/>
          </a:xfrm>
          <a:prstGeom prst="rect">
            <a:avLst/>
          </a:prstGeom>
          <a:solidFill>
            <a:srgbClr val="FF3300"/>
          </a:solidFill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172388" y="6163734"/>
            <a:ext cx="907186" cy="498470"/>
          </a:xfrm>
          <a:gradFill flip="none" rotWithShape="1">
            <a:gsLst>
              <a:gs pos="0">
                <a:srgbClr val="DE8604">
                  <a:shade val="30000"/>
                  <a:satMod val="115000"/>
                </a:srgbClr>
              </a:gs>
              <a:gs pos="50000">
                <a:srgbClr val="DE8604">
                  <a:shade val="67500"/>
                  <a:satMod val="115000"/>
                </a:srgbClr>
              </a:gs>
              <a:gs pos="100000">
                <a:srgbClr val="DE8604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2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800" name="Picture 8" descr="http://gangmen.ru/g/6/kubiki_raduga_3d_grafika_fon_6000x4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50979" y="-58590612"/>
            <a:ext cx="57150000" cy="38100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251751" y="1065321"/>
            <a:ext cx="8371643" cy="1047564"/>
          </a:xfrm>
          <a:prstGeom prst="rect">
            <a:avLst/>
          </a:prstGeom>
          <a:solidFill>
            <a:srgbClr val="800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/>
              <a:t>Игра – ведущий вид деятельности в дошкольном возрасте. В. Штерн говорил, что «игра показывает, к какой цели стремиться человек, к чему он готовится, чего ожидает. В игре угадываются направления его будущей жизни».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329125" y="2130640"/>
            <a:ext cx="8318377" cy="1660124"/>
          </a:xfrm>
          <a:prstGeom prst="rect">
            <a:avLst/>
          </a:prstGeom>
          <a:gradFill flip="none" rotWithShape="1">
            <a:gsLst>
              <a:gs pos="0">
                <a:srgbClr val="DE8604">
                  <a:shade val="30000"/>
                  <a:satMod val="115000"/>
                </a:srgbClr>
              </a:gs>
              <a:gs pos="50000">
                <a:srgbClr val="DE8604">
                  <a:shade val="67500"/>
                  <a:satMod val="115000"/>
                </a:srgbClr>
              </a:gs>
              <a:gs pos="100000">
                <a:srgbClr val="DE8604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None/>
            </a:pPr>
            <a:r>
              <a:rPr lang="ru-RU" dirty="0" smtClean="0"/>
              <a:t>В сюжетно – ролевой игре успешно развиваются личность ребенка, его интеллект, воля, воображение и общительность. Но самое главное, эта деятельность порождает стремление к самореализации, самовыражению. Кроме того, игра является надежным диагностическим средством психического развития детей.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73516" y="4856085"/>
            <a:ext cx="8398276" cy="1393795"/>
          </a:xfrm>
          <a:prstGeom prst="rect">
            <a:avLst/>
          </a:prstGeom>
          <a:gradFill flip="none" rotWithShape="1">
            <a:gsLst>
              <a:gs pos="0">
                <a:srgbClr val="056D7B">
                  <a:shade val="30000"/>
                  <a:satMod val="115000"/>
                </a:srgbClr>
              </a:gs>
              <a:gs pos="50000">
                <a:srgbClr val="056D7B">
                  <a:shade val="67500"/>
                  <a:satMod val="115000"/>
                </a:srgbClr>
              </a:gs>
              <a:gs pos="100000">
                <a:srgbClr val="056D7B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Проигрывая различные жизненные ситуации, дети учатся идти на компромисс, меньше ошибаться в людях, избегать конфликтных ситуациях, поддерживать дружелюбную атмосферу</a:t>
            </a:r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54222" y="308180"/>
            <a:ext cx="9444446" cy="796835"/>
          </a:xfrm>
          <a:prstGeom prst="roundRect">
            <a:avLst/>
          </a:prstGeom>
          <a:gradFill flip="none" rotWithShape="1">
            <a:gsLst>
              <a:gs pos="0">
                <a:srgbClr val="C04E08">
                  <a:shade val="30000"/>
                  <a:satMod val="115000"/>
                </a:srgbClr>
              </a:gs>
              <a:gs pos="50000">
                <a:srgbClr val="C04E08">
                  <a:shade val="67500"/>
                  <a:satMod val="115000"/>
                </a:srgbClr>
              </a:gs>
              <a:gs pos="100000">
                <a:srgbClr val="C04E0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8"/>
            <a:r>
              <a:rPr lang="ru-RU" sz="6000" dirty="0" smtClean="0">
                <a:solidFill>
                  <a:schemeClr val="tx1"/>
                </a:solidFill>
              </a:rPr>
              <a:t>Актуальность</a:t>
            </a:r>
            <a:endParaRPr lang="ru-RU" sz="6000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3808520"/>
            <a:ext cx="10120543" cy="1145219"/>
          </a:xfrm>
          <a:prstGeom prst="rect">
            <a:avLst/>
          </a:prstGeom>
          <a:solidFill>
            <a:srgbClr val="003F3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Сюжетно – ролевые игры позволяют развивать творческие способности детей, их фантазию и артистизм, учат вживаться в образ того или иного персонажа, играть определенную роль. Они имеют большое значение в социальной адаптации ребенка, реализации его возможностей в будущем.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stayoneday.ru/uploads/entries/shopping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030" y="-9579"/>
            <a:ext cx="12209030" cy="686757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847" y="1949824"/>
            <a:ext cx="10396882" cy="874059"/>
          </a:xfrm>
          <a:gradFill flip="none" rotWithShape="1">
            <a:gsLst>
              <a:gs pos="2000">
                <a:srgbClr val="FFCC00">
                  <a:alpha val="79000"/>
                </a:srgbClr>
              </a:gs>
              <a:gs pos="57000">
                <a:srgbClr val="FF3300">
                  <a:alpha val="55000"/>
                </a:srgbClr>
              </a:gs>
              <a:gs pos="100000">
                <a:schemeClr val="bg2">
                  <a:lumMod val="50000"/>
                  <a:alpha val="60000"/>
                </a:schemeClr>
              </a:gs>
            </a:gsLst>
            <a:lin ang="10800000" scaled="1"/>
            <a:tileRect/>
          </a:gradFill>
          <a:ln>
            <a:solidFill>
              <a:srgbClr val="FFFF00"/>
            </a:solidFill>
            <a:prstDash val="sysDash"/>
          </a:ln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Спасибо за внимание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53250" y="6053170"/>
            <a:ext cx="907186" cy="498470"/>
          </a:xfr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20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www.newacropol.ru/pub/Volgograd/razvivayuschie-igry-v-volgograde/popaday-v-tsel-razvivayuschie-igry-v-volgogra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464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8924" y="2216647"/>
            <a:ext cx="6245736" cy="742406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Цель: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56776" y="6023664"/>
            <a:ext cx="907186" cy="498470"/>
          </a:xfrm>
          <a:gradFill flip="none" rotWithShape="1">
            <a:gsLst>
              <a:gs pos="0">
                <a:srgbClr val="DE8604">
                  <a:shade val="30000"/>
                  <a:satMod val="115000"/>
                </a:srgbClr>
              </a:gs>
              <a:gs pos="50000">
                <a:srgbClr val="DE8604">
                  <a:shade val="67500"/>
                  <a:satMod val="115000"/>
                </a:srgbClr>
              </a:gs>
              <a:gs pos="100000">
                <a:srgbClr val="DE8604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89453" y="4093453"/>
            <a:ext cx="6229250" cy="886920"/>
          </a:xfrm>
          <a:prstGeom prst="rect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Создание педагогических условий способствующих реализации и развитию сюжета игры «Дом мод»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Picture 6" descr="http://hotwalls.ru/thumbnails/lg/temnaya_abstrakc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68127" y="6114385"/>
            <a:ext cx="907186" cy="498470"/>
          </a:xfrm>
          <a:gradFill flip="none" rotWithShape="1">
            <a:gsLst>
              <a:gs pos="0">
                <a:srgbClr val="DE8604">
                  <a:shade val="30000"/>
                  <a:satMod val="115000"/>
                </a:srgbClr>
              </a:gs>
              <a:gs pos="50000">
                <a:srgbClr val="DE8604">
                  <a:shade val="67500"/>
                  <a:satMod val="115000"/>
                </a:srgbClr>
              </a:gs>
              <a:gs pos="100000">
                <a:srgbClr val="DE8604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385814" y="221986"/>
            <a:ext cx="10806185" cy="788207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0" scaled="0"/>
            <a:tileRect/>
          </a:gradFill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ЗАДАЧИ</a:t>
            </a:r>
            <a:r>
              <a:rPr kumimoji="0" lang="ru-RU" sz="5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5400" b="0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sz="quarter" idx="13"/>
          </p:nvPr>
        </p:nvSpPr>
        <p:spPr>
          <a:xfrm>
            <a:off x="307218" y="1264351"/>
            <a:ext cx="10743958" cy="2175536"/>
          </a:xfr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Развивать умения применять в игре знания, полученные на занятиях, в беседах, наблюдениях, знакомстве с художественной литературой и ориентируясь на личный опыт детей. 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•Познакомить с профессиями швеи, портнихи, закройщика, модельера. 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•Дать представление о процессе изготовления одежды, свойствах материала из которых она сшита. 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•Воспитывать уважение к труду работников ателье. </a:t>
            </a:r>
          </a:p>
          <a:p>
            <a:pPr>
              <a:buNone/>
            </a:pPr>
            <a:r>
              <a:rPr lang="ru-RU" dirty="0" smtClean="0">
                <a:solidFill>
                  <a:schemeClr val="bg1"/>
                </a:solidFill>
              </a:rPr>
              <a:t>•Развивать связную речь. Расширять и активизировать словарь (вводить в разговорную речь </a:t>
            </a:r>
            <a:r>
              <a:rPr lang="ru-RU" dirty="0" err="1" smtClean="0">
                <a:solidFill>
                  <a:schemeClr val="bg1"/>
                </a:solidFill>
              </a:rPr>
              <a:t>слова-профессия</a:t>
            </a:r>
            <a:r>
              <a:rPr lang="ru-RU" dirty="0" smtClean="0">
                <a:solidFill>
                  <a:schemeClr val="bg1"/>
                </a:solidFill>
              </a:rPr>
              <a:t>, работа, ателье, фабрика, швея, портниха, закройщик, модельер, одежда, ткань, швейная машинка, нитки, ножницы, метр, кроить, шить).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79817" y="4136574"/>
            <a:ext cx="7950925" cy="1706880"/>
          </a:xfrm>
          <a:prstGeom prst="rect">
            <a:avLst/>
          </a:prstGeom>
          <a:gradFill flip="none" rotWithShape="1">
            <a:gsLst>
              <a:gs pos="0">
                <a:srgbClr val="A62A8B">
                  <a:shade val="30000"/>
                  <a:satMod val="115000"/>
                </a:srgbClr>
              </a:gs>
              <a:gs pos="50000">
                <a:srgbClr val="A62A8B">
                  <a:shade val="67500"/>
                  <a:satMod val="115000"/>
                </a:srgbClr>
              </a:gs>
              <a:gs pos="100000">
                <a:srgbClr val="A62A8B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•</a:t>
            </a:r>
            <a:r>
              <a:rPr lang="ru-RU" sz="1600" dirty="0" smtClean="0"/>
              <a:t>Обогащать речь детей новыми словами: фурнитура, «манекен», модельер, закройщик. </a:t>
            </a:r>
          </a:p>
          <a:p>
            <a:pPr algn="r"/>
            <a:r>
              <a:rPr lang="ru-RU" sz="1600" dirty="0" smtClean="0"/>
              <a:t>• При изготовлении атрибутов к игре развивать художественно-эстетический вкус.</a:t>
            </a:r>
          </a:p>
          <a:p>
            <a:pPr algn="r"/>
            <a:r>
              <a:rPr lang="ru-RU" sz="1600" dirty="0" smtClean="0"/>
              <a:t> •Развивать мелкую моторику рук, формировать умение следить за осанкой.</a:t>
            </a:r>
          </a:p>
          <a:p>
            <a:pPr algn="r"/>
            <a:r>
              <a:rPr lang="ru-RU" sz="1600" dirty="0" smtClean="0"/>
              <a:t> •Заинтересовать родителей в создание и улучшение развивающей среды группы . •Обогащать детско-родительские отношения опытом совместной творческой деятельности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8" descr="http://cdn.wallpapersafari.com/6/87/Jv09x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85544" y="6009883"/>
            <a:ext cx="907186" cy="498470"/>
          </a:xfrm>
          <a:gradFill flip="none" rotWithShape="1">
            <a:gsLst>
              <a:gs pos="0">
                <a:srgbClr val="DE8604">
                  <a:shade val="30000"/>
                  <a:satMod val="115000"/>
                </a:srgbClr>
              </a:gs>
              <a:gs pos="50000">
                <a:srgbClr val="DE8604">
                  <a:shade val="67500"/>
                  <a:satMod val="115000"/>
                </a:srgbClr>
              </a:gs>
              <a:gs pos="100000">
                <a:srgbClr val="DE8604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9166" y="2612572"/>
            <a:ext cx="9204960" cy="2046514"/>
          </a:xfrm>
          <a:prstGeom prst="rect">
            <a:avLst/>
          </a:prstGeom>
          <a:gradFill>
            <a:gsLst>
              <a:gs pos="8000">
                <a:srgbClr val="000082"/>
              </a:gs>
              <a:gs pos="36000">
                <a:srgbClr val="66008F">
                  <a:alpha val="98000"/>
                </a:srgbClr>
              </a:gs>
              <a:gs pos="77000">
                <a:srgbClr val="BA0066">
                  <a:alpha val="88000"/>
                </a:srgbClr>
              </a:gs>
              <a:gs pos="96000">
                <a:srgbClr val="FF0000">
                  <a:alpha val="77000"/>
                </a:srgbClr>
              </a:gs>
              <a:gs pos="100000">
                <a:srgbClr val="FF8200"/>
              </a:gs>
            </a:gsLst>
            <a:lin ang="150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Получение знаний о профессиях швеи, портнихи, закройщика, модельера. •Формирование коммуникативных навыков. </a:t>
            </a:r>
          </a:p>
          <a:p>
            <a:r>
              <a:rPr lang="ru-RU" dirty="0" smtClean="0"/>
              <a:t>•Умение слушать партнеров, соединять их замыслы со своими.</a:t>
            </a:r>
          </a:p>
          <a:p>
            <a:r>
              <a:rPr lang="ru-RU" dirty="0" smtClean="0"/>
              <a:t> •Комментирование своих действий и действий партнеров. </a:t>
            </a:r>
          </a:p>
          <a:p>
            <a:r>
              <a:rPr lang="ru-RU" dirty="0" smtClean="0"/>
              <a:t>•Ролевое общение, диалоги. </a:t>
            </a:r>
          </a:p>
          <a:p>
            <a:r>
              <a:rPr lang="ru-RU" dirty="0" smtClean="0"/>
              <a:t>•Повышение заинтересованности родителей в жизни группы в совместных играх с детьми.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0" y="403973"/>
            <a:ext cx="11765281" cy="980689"/>
          </a:xfrm>
          <a:prstGeom prst="roundRect">
            <a:avLst/>
          </a:prstGeom>
          <a:gradFill flip="none" rotWithShape="1">
            <a:gsLst>
              <a:gs pos="0">
                <a:srgbClr val="C04E08">
                  <a:shade val="30000"/>
                  <a:satMod val="115000"/>
                </a:srgbClr>
              </a:gs>
              <a:gs pos="50000">
                <a:srgbClr val="C04E08">
                  <a:shade val="67500"/>
                  <a:satMod val="115000"/>
                </a:srgbClr>
              </a:gs>
              <a:gs pos="100000">
                <a:srgbClr val="C04E08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8"/>
            <a:r>
              <a:rPr lang="ru-RU" sz="5400" dirty="0" smtClean="0">
                <a:solidFill>
                  <a:schemeClr val="tx1"/>
                </a:solidFill>
              </a:rPr>
              <a:t>Ожидаемые результаты</a:t>
            </a:r>
            <a:endParaRPr lang="ru-RU" sz="5400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.artfile.ru/1920x1080_856154_%5bwww.ArtFile.ru%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931" y="214328"/>
            <a:ext cx="11271069" cy="734906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Этапы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15875" y="6001174"/>
            <a:ext cx="907186" cy="498470"/>
          </a:xfrm>
          <a:gradFill flip="none" rotWithShape="1">
            <a:gsLst>
              <a:gs pos="0">
                <a:srgbClr val="DE8604">
                  <a:shade val="30000"/>
                  <a:satMod val="115000"/>
                </a:srgbClr>
              </a:gs>
              <a:gs pos="50000">
                <a:srgbClr val="DE8604">
                  <a:shade val="67500"/>
                  <a:satMod val="115000"/>
                </a:srgbClr>
              </a:gs>
              <a:gs pos="100000">
                <a:srgbClr val="DE8604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1611" y="862148"/>
            <a:ext cx="8516983" cy="374469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организации и проведения игры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0879" y="1402080"/>
            <a:ext cx="7306492" cy="914400"/>
          </a:xfrm>
          <a:prstGeom prst="rect">
            <a:avLst/>
          </a:prstGeom>
          <a:gradFill flip="none" rotWithShape="1">
            <a:gsLst>
              <a:gs pos="0">
                <a:srgbClr val="800080">
                  <a:shade val="30000"/>
                  <a:satMod val="115000"/>
                </a:srgbClr>
              </a:gs>
              <a:gs pos="50000">
                <a:srgbClr val="800080">
                  <a:shade val="67500"/>
                  <a:satMod val="115000"/>
                </a:srgbClr>
              </a:gs>
              <a:gs pos="100000">
                <a:srgbClr val="80008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u="sng" dirty="0" smtClean="0"/>
              <a:t>1 этап </a:t>
            </a:r>
            <a:r>
              <a:rPr lang="ru-RU" dirty="0" smtClean="0"/>
              <a:t>- организационный: включает в себя совершенствование содержания предметно-игровой среды группы, насыщение развивающим материалом.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44731" y="2638698"/>
            <a:ext cx="9823269" cy="1384662"/>
          </a:xfrm>
          <a:prstGeom prst="rect">
            <a:avLst/>
          </a:prstGeom>
          <a:gradFill flip="none" rotWithShape="1">
            <a:gsLst>
              <a:gs pos="0">
                <a:srgbClr val="056D7B">
                  <a:shade val="30000"/>
                  <a:satMod val="115000"/>
                </a:srgbClr>
              </a:gs>
              <a:gs pos="50000">
                <a:srgbClr val="056D7B">
                  <a:shade val="67500"/>
                  <a:satMod val="115000"/>
                </a:srgbClr>
              </a:gs>
              <a:gs pos="100000">
                <a:srgbClr val="056D7B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u="sng" dirty="0" smtClean="0"/>
              <a:t>2 этап </a:t>
            </a:r>
            <a:r>
              <a:rPr lang="ru-RU" dirty="0" smtClean="0"/>
              <a:t>- игровой: этот этап строится на основе использования методик по руководству сюжетно –ролевыми играми, ориентируясь на знания и личный опыт детей полученных на занятиях, в беседах, наблюдениях, знакомстве с художественной литературой, просмотр видеороликов о моде.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64228" y="4328160"/>
            <a:ext cx="8682446" cy="1332412"/>
          </a:xfrm>
          <a:prstGeom prst="rect">
            <a:avLst/>
          </a:prstGeom>
          <a:gradFill flip="none" rotWithShape="1">
            <a:gsLst>
              <a:gs pos="0">
                <a:srgbClr val="DE8604">
                  <a:shade val="30000"/>
                  <a:satMod val="115000"/>
                </a:srgbClr>
              </a:gs>
              <a:gs pos="50000">
                <a:srgbClr val="DE8604">
                  <a:shade val="67500"/>
                  <a:satMod val="115000"/>
                </a:srgbClr>
              </a:gs>
              <a:gs pos="100000">
                <a:srgbClr val="DE8604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u="sng" dirty="0" smtClean="0"/>
              <a:t>3 этап </a:t>
            </a:r>
            <a:r>
              <a:rPr lang="ru-RU" dirty="0" smtClean="0"/>
              <a:t>– практический: наблюдение за пошив платья для девочки швеей , создание журнала "Мода 2017", пополнение кукольной одежды , коллекции новых нарядов в уголке </a:t>
            </a:r>
            <a:r>
              <a:rPr lang="ru-RU" dirty="0" err="1" smtClean="0"/>
              <a:t>ряжения</a:t>
            </a:r>
            <a:r>
              <a:rPr lang="ru-RU" dirty="0" smtClean="0"/>
              <a:t>, аксессуаров в уголке стилистов, организация сюжетно-ролевой игры "Дом Моды".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62BE-CA9A-4DE5-8E05-1F588DF57BF4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26626" name="Picture 2" descr="http://previews.123rf.com/images/roman4/roman41302/roman4130200002/17795452-frame-with-elements-of-the-fashion-industry-Stock-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594" y="775064"/>
            <a:ext cx="7811589" cy="5753062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9" name="Номер слайда 3"/>
          <p:cNvSpPr txBox="1">
            <a:spLocks/>
          </p:cNvSpPr>
          <p:nvPr/>
        </p:nvSpPr>
        <p:spPr>
          <a:xfrm>
            <a:off x="10937498" y="6210180"/>
            <a:ext cx="907186" cy="498470"/>
          </a:xfrm>
          <a:prstGeom prst="rect">
            <a:avLst/>
          </a:prstGeom>
          <a:gradFill flip="none" rotWithShape="1">
            <a:gsLst>
              <a:gs pos="0">
                <a:srgbClr val="DE8604">
                  <a:shade val="30000"/>
                  <a:satMod val="115000"/>
                </a:srgbClr>
              </a:gs>
              <a:gs pos="50000">
                <a:srgbClr val="DE8604">
                  <a:shade val="67500"/>
                  <a:satMod val="115000"/>
                </a:srgbClr>
              </a:gs>
              <a:gs pos="100000">
                <a:srgbClr val="DE8604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F62BE-CA9A-4DE5-8E05-1F588DF57BF4}" type="slidenum">
              <a:rPr kumimoji="0" lang="ru-RU" sz="3200" b="0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32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newhdwallpapers.in/wp-content/uploads/2015/04/Colored-Vector-Patterns-Background-H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91718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98458" y="6227597"/>
            <a:ext cx="907186" cy="498470"/>
          </a:xfrm>
          <a:gradFill flip="none" rotWithShape="1">
            <a:gsLst>
              <a:gs pos="0">
                <a:srgbClr val="DE8604">
                  <a:shade val="30000"/>
                  <a:satMod val="115000"/>
                </a:srgbClr>
              </a:gs>
              <a:gs pos="50000">
                <a:srgbClr val="DE8604">
                  <a:shade val="67500"/>
                  <a:satMod val="115000"/>
                </a:srgbClr>
              </a:gs>
              <a:gs pos="100000">
                <a:srgbClr val="DE8604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8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6386" name="Picture 2" descr="C:\Users\User\Desktop\палг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6498" y="288051"/>
            <a:ext cx="8666133" cy="5851492"/>
          </a:xfrm>
          <a:prstGeom prst="rect">
            <a:avLst/>
          </a:prstGeom>
          <a:noFill/>
          <a:ln w="57150">
            <a:solidFill>
              <a:srgbClr val="800080"/>
            </a:solidFill>
          </a:ln>
        </p:spPr>
      </p:pic>
      <p:sp>
        <p:nvSpPr>
          <p:cNvPr id="7" name="Номер слайда 3"/>
          <p:cNvSpPr txBox="1">
            <a:spLocks/>
          </p:cNvSpPr>
          <p:nvPr/>
        </p:nvSpPr>
        <p:spPr>
          <a:xfrm>
            <a:off x="10937498" y="6210180"/>
            <a:ext cx="907186" cy="498470"/>
          </a:xfrm>
          <a:prstGeom prst="rect">
            <a:avLst/>
          </a:prstGeom>
          <a:gradFill flip="none" rotWithShape="1">
            <a:gsLst>
              <a:gs pos="0">
                <a:srgbClr val="DE8604">
                  <a:shade val="30000"/>
                  <a:satMod val="115000"/>
                </a:srgbClr>
              </a:gs>
              <a:gs pos="50000">
                <a:srgbClr val="DE8604">
                  <a:shade val="67500"/>
                  <a:satMod val="115000"/>
                </a:srgbClr>
              </a:gs>
              <a:gs pos="100000">
                <a:srgbClr val="DE8604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F62BE-CA9A-4DE5-8E05-1F588DF57BF4}" type="slidenum">
              <a:rPr kumimoji="0" lang="ru-RU" sz="3200" b="0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32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://www.setwalls.ru/pic/201504/2560x1600/setwalls.ru-7634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094252" y="6123094"/>
            <a:ext cx="907186" cy="498470"/>
          </a:xfrm>
          <a:gradFill flip="none" rotWithShape="1">
            <a:gsLst>
              <a:gs pos="0">
                <a:srgbClr val="DE8604">
                  <a:shade val="30000"/>
                  <a:satMod val="115000"/>
                </a:srgbClr>
              </a:gs>
              <a:gs pos="50000">
                <a:srgbClr val="DE8604">
                  <a:shade val="67500"/>
                  <a:satMod val="115000"/>
                </a:srgbClr>
              </a:gs>
              <a:gs pos="100000">
                <a:srgbClr val="DE8604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fld id="{6F3F62BE-CA9A-4DE5-8E05-1F588DF57BF4}" type="slidenum">
              <a:rPr lang="ru-RU" smtClean="0">
                <a:solidFill>
                  <a:schemeClr val="tx1"/>
                </a:solidFill>
              </a:rPr>
              <a:pPr/>
              <a:t>9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549" y="406447"/>
            <a:ext cx="8388531" cy="5607164"/>
          </a:xfrm>
          <a:prstGeom prst="rect">
            <a:avLst/>
          </a:prstGeom>
          <a:noFill/>
          <a:ln w="57150">
            <a:solidFill>
              <a:srgbClr val="80008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3">
  <a:themeElements>
    <a:clrScheme name="sample 3">
      <a:dk1>
        <a:srgbClr val="000000"/>
      </a:dk1>
      <a:lt1>
        <a:srgbClr val="FFFFFF"/>
      </a:lt1>
      <a:dk2>
        <a:srgbClr val="1B4E63"/>
      </a:dk2>
      <a:lt2>
        <a:srgbClr val="DDDDDD"/>
      </a:lt2>
      <a:accent1>
        <a:srgbClr val="328C83"/>
      </a:accent1>
      <a:accent2>
        <a:srgbClr val="DC8300"/>
      </a:accent2>
      <a:accent3>
        <a:srgbClr val="FFFFFF"/>
      </a:accent3>
      <a:accent4>
        <a:srgbClr val="000000"/>
      </a:accent4>
      <a:accent5>
        <a:srgbClr val="ADC5C1"/>
      </a:accent5>
      <a:accent6>
        <a:srgbClr val="C77600"/>
      </a:accent6>
      <a:hlink>
        <a:srgbClr val="9DC03C"/>
      </a:hlink>
      <a:folHlink>
        <a:srgbClr val="2F87D7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66"/>
        </a:dk1>
        <a:lt1>
          <a:srgbClr val="FFFFFF"/>
        </a:lt1>
        <a:dk2>
          <a:srgbClr val="003399"/>
        </a:dk2>
        <a:lt2>
          <a:srgbClr val="DDDDDD"/>
        </a:lt2>
        <a:accent1>
          <a:srgbClr val="1088C4"/>
        </a:accent1>
        <a:accent2>
          <a:srgbClr val="20A286"/>
        </a:accent2>
        <a:accent3>
          <a:srgbClr val="FFFFFF"/>
        </a:accent3>
        <a:accent4>
          <a:srgbClr val="000056"/>
        </a:accent4>
        <a:accent5>
          <a:srgbClr val="AAC3DE"/>
        </a:accent5>
        <a:accent6>
          <a:srgbClr val="1C9279"/>
        </a:accent6>
        <a:hlink>
          <a:srgbClr val="9999FF"/>
        </a:hlink>
        <a:folHlink>
          <a:srgbClr val="D578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10B66"/>
        </a:dk1>
        <a:lt1>
          <a:srgbClr val="FFFFFF"/>
        </a:lt1>
        <a:dk2>
          <a:srgbClr val="8D4FBB"/>
        </a:dk2>
        <a:lt2>
          <a:srgbClr val="B2B2B2"/>
        </a:lt2>
        <a:accent1>
          <a:srgbClr val="1263B4"/>
        </a:accent1>
        <a:accent2>
          <a:srgbClr val="6BC394"/>
        </a:accent2>
        <a:accent3>
          <a:srgbClr val="FFFFFF"/>
        </a:accent3>
        <a:accent4>
          <a:srgbClr val="1B0856"/>
        </a:accent4>
        <a:accent5>
          <a:srgbClr val="AAB7D6"/>
        </a:accent5>
        <a:accent6>
          <a:srgbClr val="60B086"/>
        </a:accent6>
        <a:hlink>
          <a:srgbClr val="ABAE3E"/>
        </a:hlink>
        <a:folHlink>
          <a:srgbClr val="66B6C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1B4E63"/>
        </a:dk2>
        <a:lt2>
          <a:srgbClr val="DDDDDD"/>
        </a:lt2>
        <a:accent1>
          <a:srgbClr val="328C83"/>
        </a:accent1>
        <a:accent2>
          <a:srgbClr val="DC8300"/>
        </a:accent2>
        <a:accent3>
          <a:srgbClr val="FFFFFF"/>
        </a:accent3>
        <a:accent4>
          <a:srgbClr val="000000"/>
        </a:accent4>
        <a:accent5>
          <a:srgbClr val="ADC5C1"/>
        </a:accent5>
        <a:accent6>
          <a:srgbClr val="C77600"/>
        </a:accent6>
        <a:hlink>
          <a:srgbClr val="9DC03C"/>
        </a:hlink>
        <a:folHlink>
          <a:srgbClr val="2F87D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3">
  <a:themeElements>
    <a:clrScheme name="sample 3">
      <a:dk1>
        <a:srgbClr val="000000"/>
      </a:dk1>
      <a:lt1>
        <a:srgbClr val="FFFFFF"/>
      </a:lt1>
      <a:dk2>
        <a:srgbClr val="1B4E63"/>
      </a:dk2>
      <a:lt2>
        <a:srgbClr val="DDDDDD"/>
      </a:lt2>
      <a:accent1>
        <a:srgbClr val="328C83"/>
      </a:accent1>
      <a:accent2>
        <a:srgbClr val="DC8300"/>
      </a:accent2>
      <a:accent3>
        <a:srgbClr val="FFFFFF"/>
      </a:accent3>
      <a:accent4>
        <a:srgbClr val="000000"/>
      </a:accent4>
      <a:accent5>
        <a:srgbClr val="ADC5C1"/>
      </a:accent5>
      <a:accent6>
        <a:srgbClr val="C77600"/>
      </a:accent6>
      <a:hlink>
        <a:srgbClr val="9DC03C"/>
      </a:hlink>
      <a:folHlink>
        <a:srgbClr val="2F87D7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66"/>
        </a:dk1>
        <a:lt1>
          <a:srgbClr val="FFFFFF"/>
        </a:lt1>
        <a:dk2>
          <a:srgbClr val="003399"/>
        </a:dk2>
        <a:lt2>
          <a:srgbClr val="DDDDDD"/>
        </a:lt2>
        <a:accent1>
          <a:srgbClr val="1088C4"/>
        </a:accent1>
        <a:accent2>
          <a:srgbClr val="20A286"/>
        </a:accent2>
        <a:accent3>
          <a:srgbClr val="FFFFFF"/>
        </a:accent3>
        <a:accent4>
          <a:srgbClr val="000056"/>
        </a:accent4>
        <a:accent5>
          <a:srgbClr val="AAC3DE"/>
        </a:accent5>
        <a:accent6>
          <a:srgbClr val="1C9279"/>
        </a:accent6>
        <a:hlink>
          <a:srgbClr val="9999FF"/>
        </a:hlink>
        <a:folHlink>
          <a:srgbClr val="D5785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10B66"/>
        </a:dk1>
        <a:lt1>
          <a:srgbClr val="FFFFFF"/>
        </a:lt1>
        <a:dk2>
          <a:srgbClr val="8D4FBB"/>
        </a:dk2>
        <a:lt2>
          <a:srgbClr val="B2B2B2"/>
        </a:lt2>
        <a:accent1>
          <a:srgbClr val="1263B4"/>
        </a:accent1>
        <a:accent2>
          <a:srgbClr val="6BC394"/>
        </a:accent2>
        <a:accent3>
          <a:srgbClr val="FFFFFF"/>
        </a:accent3>
        <a:accent4>
          <a:srgbClr val="1B0856"/>
        </a:accent4>
        <a:accent5>
          <a:srgbClr val="AAB7D6"/>
        </a:accent5>
        <a:accent6>
          <a:srgbClr val="60B086"/>
        </a:accent6>
        <a:hlink>
          <a:srgbClr val="ABAE3E"/>
        </a:hlink>
        <a:folHlink>
          <a:srgbClr val="66B6C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1B4E63"/>
        </a:dk2>
        <a:lt2>
          <a:srgbClr val="DDDDDD"/>
        </a:lt2>
        <a:accent1>
          <a:srgbClr val="328C83"/>
        </a:accent1>
        <a:accent2>
          <a:srgbClr val="DC8300"/>
        </a:accent2>
        <a:accent3>
          <a:srgbClr val="FFFFFF"/>
        </a:accent3>
        <a:accent4>
          <a:srgbClr val="000000"/>
        </a:accent4>
        <a:accent5>
          <a:srgbClr val="ADC5C1"/>
        </a:accent5>
        <a:accent6>
          <a:srgbClr val="C77600"/>
        </a:accent6>
        <a:hlink>
          <a:srgbClr val="9DC03C"/>
        </a:hlink>
        <a:folHlink>
          <a:srgbClr val="2F87D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CF823853-53CC-4249-AEDB-2EA9F718B2D2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1145011_E8AD7_vvedenie_v_inzhenernuyu_deyatelnost</Template>
  <TotalTime>5139</TotalTime>
  <Words>621</Words>
  <Application>Microsoft Office PowerPoint</Application>
  <PresentationFormat>Произвольный</PresentationFormat>
  <Paragraphs>73</Paragraphs>
  <Slides>20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Тема3</vt:lpstr>
      <vt:lpstr>1_Тема3</vt:lpstr>
      <vt:lpstr>Главное мероприятие</vt:lpstr>
      <vt:lpstr>Image</vt:lpstr>
      <vt:lpstr>Слайд 1</vt:lpstr>
      <vt:lpstr>Слайд 2</vt:lpstr>
      <vt:lpstr>Цель:</vt:lpstr>
      <vt:lpstr>Слайд 4</vt:lpstr>
      <vt:lpstr>Слайд 5</vt:lpstr>
      <vt:lpstr>Этапы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Изготовление деталей одежды</vt:lpstr>
      <vt:lpstr>Экскурсия в магазин «Ваше Величество»</vt:lpstr>
      <vt:lpstr>Сюжетно-ролевая игра </vt:lpstr>
      <vt:lpstr>Слайд 19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Переработка  хвойных ресурсов</dc:title>
  <dc:creator>Амеличкин Иван</dc:creator>
  <cp:lastModifiedBy>Пользователь</cp:lastModifiedBy>
  <cp:revision>325</cp:revision>
  <dcterms:created xsi:type="dcterms:W3CDTF">2013-10-27T18:51:13Z</dcterms:created>
  <dcterms:modified xsi:type="dcterms:W3CDTF">2019-10-23T14:27:39Z</dcterms:modified>
</cp:coreProperties>
</file>